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8946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962"/>
    <a:srgbClr val="08A0E9"/>
    <a:srgbClr val="7700FF"/>
    <a:srgbClr val="543FFF"/>
    <a:srgbClr val="F8F8F8"/>
    <a:srgbClr val="FCF2D4"/>
    <a:srgbClr val="FBEDC5"/>
    <a:srgbClr val="FDF6E3"/>
    <a:srgbClr val="FAEABC"/>
    <a:srgbClr val="F9E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420" autoAdjust="0"/>
    <p:restoredTop sz="76796" autoAdjust="0"/>
  </p:normalViewPr>
  <p:slideViewPr>
    <p:cSldViewPr>
      <p:cViewPr varScale="1">
        <p:scale>
          <a:sx n="71" d="100"/>
          <a:sy n="71" d="100"/>
        </p:scale>
        <p:origin x="1320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06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840" y="6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8" Type="http://schemas.openxmlformats.org/officeDocument/2006/relationships/tableStyles" Target="tableStyles.xml" /><Relationship Id="rId27" Type="http://schemas.openxmlformats.org/officeDocument/2006/relationships/viewProps" Target="viewProps.xml" /><Relationship Id="rId26" Type="http://schemas.openxmlformats.org/officeDocument/2006/relationships/presProps" Target="presProps.xml" /><Relationship Id="rId25" Type="http://schemas.openxmlformats.org/officeDocument/2006/relationships/handoutMaster" Target="handoutMasters/handoutMaster1.xml" /><Relationship Id="rId22" Type="http://schemas.openxmlformats.org/officeDocument/2006/relationships/theme" Target="theme/theme1.xml" /><Relationship Id="rId1" Type="http://schemas.openxmlformats.org/officeDocument/2006/relationships/slideMaster" Target="slideMasters/slideMaster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183" y="365125"/>
            <a:ext cx="262838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35" y="365125"/>
            <a:ext cx="7732778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235" y="571720"/>
            <a:ext cx="10513530" cy="36100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5620" y="1123736"/>
            <a:ext cx="11038360" cy="422581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75620" y="5924550"/>
            <a:ext cx="11038360" cy="575734"/>
          </a:xfrm>
        </p:spPr>
        <p:txBody>
          <a:bodyPr>
            <a:noAutofit/>
          </a:bodyPr>
          <a:lstStyle>
            <a:lvl1pPr>
              <a:defRPr sz="1465"/>
            </a:lvl1pPr>
            <a:lvl2pPr>
              <a:defRPr sz="1465"/>
            </a:lvl2pPr>
            <a:lvl3pPr>
              <a:defRPr sz="1465"/>
            </a:lvl3pPr>
            <a:lvl4pPr>
              <a:defRPr sz="1465"/>
            </a:lvl4pPr>
            <a:lvl5pPr>
              <a:defRPr sz="1465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4715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5301" y="1094621"/>
            <a:ext cx="9832439" cy="798209"/>
          </a:xfrm>
        </p:spPr>
        <p:txBody>
          <a:bodyPr anchor="t">
            <a:noAutofit/>
          </a:bodyPr>
          <a:lstStyle>
            <a:lvl1pPr algn="l">
              <a:defRPr sz="5335" b="0" i="0" cap="small" baseline="0">
                <a:solidFill>
                  <a:schemeClr val="tx1"/>
                </a:solidFill>
                <a:latin typeface="Gotham Book" pitchFamily="50" charset="0"/>
              </a:defRPr>
            </a:lvl1pPr>
          </a:lstStyle>
          <a:p>
            <a:r>
              <a:rPr lang="es-AR" dirty="0"/>
              <a:t>TÍTULO DE LA PRESENTACIÓN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726660" y="4485581"/>
            <a:ext cx="3743679" cy="545939"/>
          </a:xfrm>
        </p:spPr>
        <p:txBody>
          <a:bodyPr/>
          <a:lstStyle>
            <a:lvl1pPr marL="635" indent="0" algn="r">
              <a:buNone/>
              <a:defRPr>
                <a:latin typeface="+mn-lt"/>
              </a:defRPr>
            </a:lvl1pPr>
          </a:lstStyle>
          <a:p>
            <a:pPr lvl="0"/>
            <a:r>
              <a:rPr lang="en-US" dirty="0"/>
              <a:t>Elio Campitelli</a:t>
            </a:r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150710" y="5031523"/>
            <a:ext cx="5471531" cy="1"/>
          </a:xfrm>
          <a:prstGeom prst="line">
            <a:avLst/>
          </a:prstGeom>
          <a:ln w="4445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720615" y="1028737"/>
            <a:ext cx="9599177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528632" y="1028737"/>
            <a:ext cx="7679341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small" baseline="0">
                <a:latin typeface="Gotham Book" pitchFamily="50" charset="0"/>
              </a:defRPr>
            </a:lvl1pPr>
          </a:lstStyle>
          <a:p>
            <a:pPr lvl="0"/>
            <a:r>
              <a:rPr lang="en-GB" dirty="0"/>
              <a:t>SUBTÍTULO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-720615" y="1028737"/>
            <a:ext cx="7871325" cy="1"/>
          </a:xfrm>
          <a:prstGeom prst="line">
            <a:avLst/>
          </a:prstGeom>
          <a:ln w="76200" cap="rnd">
            <a:solidFill>
              <a:srgbClr val="77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9339" y="260652"/>
            <a:ext cx="6721377" cy="768085"/>
          </a:xfrm>
        </p:spPr>
        <p:txBody>
          <a:bodyPr>
            <a:normAutofit/>
          </a:bodyPr>
          <a:lstStyle>
            <a:lvl1pPr marL="635" indent="0">
              <a:buNone/>
              <a:defRPr sz="4265" cap="none" baseline="0">
                <a:latin typeface="Fira Code" panose="020B0609050000020004" pitchFamily="49" charset="0"/>
                <a:ea typeface="Fira Code" panose="020B0609050000020004" pitchFamily="49" charset="0"/>
              </a:defRPr>
            </a:lvl1pPr>
          </a:lstStyle>
          <a:p>
            <a:pPr lvl="0"/>
            <a:r>
              <a:rPr lang="en-GB" dirty="0" err="1"/>
              <a:t>funcion</a:t>
            </a:r>
            <a:r>
              <a:rPr lang="en-GB" dirty="0"/>
              <a:t>()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32348" y="-315469"/>
            <a:ext cx="13438868" cy="1872539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305" y="744947"/>
            <a:ext cx="11615021" cy="1224179"/>
          </a:xfrm>
        </p:spPr>
        <p:txBody>
          <a:bodyPr anchor="ctr">
            <a:noAutofit/>
          </a:bodyPr>
          <a:lstStyle>
            <a:lvl1pPr marL="0" indent="0">
              <a:buNone/>
              <a:defRPr sz="4800" b="0" u="none" cap="small" baseline="0">
                <a:solidFill>
                  <a:schemeClr val="bg1"/>
                </a:solid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14758" y="1916450"/>
            <a:ext cx="10655334" cy="3961859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Descripción</a:t>
            </a:r>
            <a:endParaRPr lang="es-AR" dirty="0"/>
          </a:p>
        </p:txBody>
      </p:sp>
      <p:sp>
        <p:nvSpPr>
          <p:cNvPr id="6" name="Rounded Rectangle 5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35" y="231845"/>
            <a:ext cx="10513530" cy="315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84" y="129540"/>
            <a:ext cx="11773122" cy="6546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-632348" y="1557071"/>
            <a:ext cx="13438868" cy="5545596"/>
          </a:xfrm>
          <a:prstGeom prst="rect">
            <a:avLst/>
          </a:prstGeom>
          <a:pattFill prst="trellis">
            <a:fgClr>
              <a:srgbClr val="8F001E"/>
            </a:fgClr>
            <a:bgClr>
              <a:srgbClr val="640015"/>
            </a:bgClr>
          </a:pattFill>
          <a:ln w="19050">
            <a:solidFill>
              <a:srgbClr val="21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200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87950" y="739609"/>
            <a:ext cx="11613731" cy="1224179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4800" b="0" u="none" cap="small" baseline="0">
                <a:pattFill prst="trellis">
                  <a:fgClr>
                    <a:srgbClr val="8F001E"/>
                  </a:fgClr>
                  <a:bgClr>
                    <a:srgbClr val="640015"/>
                  </a:bgClr>
                </a:pattFill>
                <a:latin typeface="Arial Black" pitchFamily="34" charset="0"/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Introducción</a:t>
            </a:r>
            <a:endParaRPr lang="es-AR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19526" y="1773560"/>
            <a:ext cx="10750566" cy="468077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-432640" y="1629091"/>
            <a:ext cx="10751094" cy="1224352"/>
          </a:xfrm>
          <a:prstGeom prst="roundRect">
            <a:avLst>
              <a:gd name="adj" fmla="val 21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2112" y="1629064"/>
            <a:ext cx="8253387" cy="1224179"/>
          </a:xfrm>
        </p:spPr>
        <p:txBody>
          <a:bodyPr anchor="ctr"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4000">
                <a:solidFill>
                  <a:schemeClr val="bg1"/>
                </a:solidFill>
              </a:defRPr>
            </a:lvl2pPr>
            <a:lvl3pPr marL="914400" indent="0">
              <a:buNone/>
              <a:defRPr sz="4000">
                <a:solidFill>
                  <a:schemeClr val="bg1"/>
                </a:solidFill>
              </a:defRPr>
            </a:lvl3pPr>
            <a:lvl4pPr marL="1371600" indent="0">
              <a:buNone/>
              <a:defRPr sz="4000">
                <a:solidFill>
                  <a:schemeClr val="bg1"/>
                </a:solidFill>
              </a:defRPr>
            </a:lvl4pPr>
            <a:lvl5pPr marL="1828800" indent="0">
              <a:buNone/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s-AR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-50790" y="-36912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487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4787" y="6357478"/>
            <a:ext cx="3860045" cy="365189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5900" y="6357478"/>
            <a:ext cx="2844244" cy="365189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87" y="4589464"/>
            <a:ext cx="1051353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3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85" y="1825625"/>
            <a:ext cx="518058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365125"/>
            <a:ext cx="105135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24" y="1681163"/>
            <a:ext cx="5156771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24" y="2505076"/>
            <a:ext cx="515677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985" y="1681163"/>
            <a:ext cx="5182168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985" y="2505076"/>
            <a:ext cx="518216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  <p:sp>
        <p:nvSpPr>
          <p:cNvPr id="10" name="Rounded Rectangle 9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37AE976-010A-4AAB-98A0-551C363228A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3CEE00CA-6D12-45D0-ACCF-20E685AFFE1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168" y="987426"/>
            <a:ext cx="6170985" cy="487362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23" y="457200"/>
            <a:ext cx="393146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168" y="987426"/>
            <a:ext cx="6170985" cy="4873625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23" y="2057400"/>
            <a:ext cx="393146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03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5FE5D985-BC1F-4337-995C-A08BC27D9752}" type="datetimeFigureOut">
              <a:rPr lang="es-AR" smtClean="0"/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7805" y="6356351"/>
            <a:ext cx="4113990" cy="365125"/>
          </a:xfrm>
          <a:prstGeom prst="rect">
            <a:avLst/>
          </a:prstGeo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8905" y="6356351"/>
            <a:ext cx="2742660" cy="365125"/>
          </a:xfrm>
          <a:prstGeom prst="rect">
            <a:avLst/>
          </a:prstGeom>
        </p:spPr>
        <p:txBody>
          <a:bodyPr/>
          <a:lstStyle/>
          <a:p>
            <a:fld id="{978E83EA-3671-4475-93F4-CFBDCD4C1007}" type="slidenum">
              <a:rPr lang="es-AR" smtClean="0"/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35" y="365125"/>
            <a:ext cx="105135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35" y="1825625"/>
            <a:ext cx="105135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ounded Rectangle 3"/>
          <p:cNvSpPr/>
          <p:nvPr userDrawn="1"/>
        </p:nvSpPr>
        <p:spPr>
          <a:xfrm>
            <a:off x="-50790" y="-36913"/>
            <a:ext cx="12291199" cy="6934235"/>
          </a:xfrm>
          <a:prstGeom prst="roundRect">
            <a:avLst>
              <a:gd name="adj" fmla="val 1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8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8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00" y="1122362"/>
            <a:ext cx="91422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SAM</a:t>
            </a:r>
            <a:r>
              <a:rPr/>
              <a:t> </a:t>
            </a:r>
            <a:r>
              <a:rPr/>
              <a:t>simétrico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asimétrico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00" y="3602038"/>
            <a:ext cx="91422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Elio</a:t>
            </a:r>
            <a:r>
              <a:rPr/>
              <a:t> </a:t>
            </a:r>
            <a:r>
              <a:rPr/>
              <a:t>Campitelli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2d-regr-7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Seasonal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geopotential</a:t>
            </a:r>
            <a:r>
              <a:rPr/>
              <a:t> </a:t>
            </a:r>
            <a:r>
              <a:rPr/>
              <a:t>height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700</a:t>
            </a:r>
            <a:r>
              <a:rPr/>
              <a:t> </a:t>
            </a:r>
            <a:r>
              <a:rPr/>
              <a:t>hPa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Full,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indices,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regressions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itsef.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2d-regr-3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Seasonal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geopotential</a:t>
            </a:r>
            <a:r>
              <a:rPr/>
              <a:t> </a:t>
            </a:r>
            <a:r>
              <a:rPr/>
              <a:t>height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30</a:t>
            </a:r>
            <a:r>
              <a:rPr/>
              <a:t> </a:t>
            </a:r>
            <a:r>
              <a:rPr/>
              <a:t>hPa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Full,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indices,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regressions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itsef.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wave-amplitude-70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Planteray</a:t>
            </a:r>
            <a:r>
              <a:rPr/>
              <a:t> </a:t>
            </a:r>
            <a:r>
              <a:rPr/>
              <a:t>wave</a:t>
            </a:r>
            <a:r>
              <a:rPr/>
              <a:t> </a:t>
            </a:r>
            <a:r>
              <a:rPr/>
              <a:t>squared</a:t>
            </a:r>
            <a:r>
              <a:rPr/>
              <a:t> </a:t>
            </a:r>
            <a:r>
              <a:rPr/>
              <a:t>amplitudes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700</a:t>
            </a:r>
            <a:r>
              <a:rPr/>
              <a:t> </a:t>
            </a:r>
            <a:r>
              <a:rPr/>
              <a:t>hPa.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wave-amplitude-3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Planteray</a:t>
            </a:r>
            <a:r>
              <a:rPr/>
              <a:t> </a:t>
            </a:r>
            <a:r>
              <a:rPr/>
              <a:t>wave</a:t>
            </a:r>
            <a:r>
              <a:rPr/>
              <a:t> </a:t>
            </a:r>
            <a:r>
              <a:rPr/>
              <a:t>squared</a:t>
            </a:r>
            <a:r>
              <a:rPr/>
              <a:t> </a:t>
            </a:r>
            <a:r>
              <a:rPr/>
              <a:t>amplitudes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30</a:t>
            </a:r>
            <a:r>
              <a:rPr/>
              <a:t> </a:t>
            </a:r>
            <a:r>
              <a:rPr/>
              <a:t>hPa.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regr-pp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</a:t>
            </a:r>
            <a:r>
              <a:rPr/>
              <a:t> </a:t>
            </a:r>
            <a:r>
              <a:rPr/>
              <a:t>pattern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precipiation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P-values</a:t>
            </a:r>
            <a:r>
              <a:rPr/>
              <a:t> </a:t>
            </a:r>
            <a:r>
              <a:rPr/>
              <a:t>smaller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0.05</a:t>
            </a:r>
            <a:r>
              <a:rPr/>
              <a:t> </a:t>
            </a:r>
            <a:r>
              <a:rPr/>
              <a:t>(controlling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Flase</a:t>
            </a:r>
            <a:r>
              <a:rPr/>
              <a:t> </a:t>
            </a:r>
            <a:r>
              <a:rPr/>
              <a:t>Detection</a:t>
            </a:r>
            <a:r>
              <a:rPr/>
              <a:t> </a:t>
            </a:r>
            <a:r>
              <a:rPr/>
              <a:t>Rate)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hatched</a:t>
            </a:r>
            <a:r>
              <a:rPr/>
              <a:t> </a:t>
            </a:r>
            <a:r>
              <a:rPr/>
              <a:t>areas.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</a:t>
            </a:r>
            <a:r>
              <a:rPr/>
              <a:t> </a:t>
            </a:r>
            <a:r>
              <a:rPr/>
              <a:t>pattern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surface</a:t>
            </a:r>
            <a:r>
              <a:rPr/>
              <a:t> </a:t>
            </a:r>
            <a:r>
              <a:rPr/>
              <a:t>temperature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P-values</a:t>
            </a:r>
            <a:r>
              <a:rPr/>
              <a:t> </a:t>
            </a:r>
            <a:r>
              <a:rPr/>
              <a:t>smaller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0.05</a:t>
            </a:r>
            <a:r>
              <a:rPr/>
              <a:t> </a:t>
            </a:r>
            <a:r>
              <a:rPr/>
              <a:t>(controlling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Flase</a:t>
            </a:r>
            <a:r>
              <a:rPr/>
              <a:t> </a:t>
            </a:r>
            <a:r>
              <a:rPr/>
              <a:t>Detection</a:t>
            </a:r>
            <a:r>
              <a:rPr/>
              <a:t> </a:t>
            </a:r>
            <a:r>
              <a:rPr/>
              <a:t>Rate)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hatched</a:t>
            </a:r>
            <a:r>
              <a:rPr/>
              <a:t> </a:t>
            </a:r>
            <a:r>
              <a:rPr/>
              <a:t>areas.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Discussion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Conclusion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Acknowledgements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Introduction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Colophon</a:t>
            </a:r>
          </a:p>
          <a:p>
            <a:pPr lvl="0" marL="0" indent="0">
              <a:buNone/>
            </a:pPr>
            <a:r>
              <a:rPr/>
              <a:t>This report was generated on 2020-06-29 14:30:22 using the following computational environment and dependencies: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#&gt; ─ Session info ───────────────────────────────────────────────────────────────
#&gt;  setting  value                         
#&gt;  version  R version 3.5.3 (2019-03-11)  
#&gt;  os       Debian GNU/Linux 9 (stretch)  
#&gt;  system   x86_64, linux-gnu             
#&gt;  ui       X11                           
#&gt;  language (EN)                          
#&gt;  collate  en_US.UTF-8                   
#&gt;  ctype    en_US.UTF-8                   
#&gt;  tz       America/Argentina/Buenos_Aires
#&gt;  date     2020-06-29                    
#&gt; 
#&gt; ─ Packages ───────────────────────────────────────────────────────────────────
#&gt;  package      * version    date       lib source                             
#&gt;  assertthat     0.2.1      2019-03-21 [1] CRAN (R 3.5.3)                     
#&gt;  asymsam      * 0.0.0.9000 2020-06-29 [1] local                              
#&gt;  backports      1.1.8      2020-06-17 [1] CRAN (R 3.5.3)                     
#&gt;  bitops         1.0-6      2013-08-17 [1] CRAN (R 3.5.3)                     
#&gt;  broom          0.5.5      2020-02-29 [1] CRAN (R 3.5.3)                     
#&gt;  callr          3.4.3      2020-03-28 [1] CRAN (R 3.5.3)                     
#&gt;  checkmate      2.0.0      2020-02-06 [1] CRAN (R 3.5.3)                     
#&gt;  class          7.3-15     2019-01-01 [4] CRAN (R 3.5.3)                     
#&gt;  classInt       0.4-2      2019-10-17 [1] CRAN (R 3.5.3)                     
#&gt;  cli            2.0.2      2020-02-28 [1] CRAN (R 3.5.3)                     
#&gt;  clisymbols     1.2.0      2017-05-21 [1] CRAN (R 3.5.3)                     
#&gt;  codetools      0.2-16     2018-12-24 [4] CRAN (R 3.5.3)                     
#&gt;  colorspace     1.4-1      2019-03-18 [1] CRAN (R 3.5.3)                     
#&gt;  crayon         1.3.4      2017-09-16 [1] CRAN (R 3.5.3)                     
#&gt;  crul           0.9.0      2019-11-06 [1] CRAN (R 3.5.3)                     
#&gt;  curl           4.3        2019-12-02 [1] CRAN (R 3.5.3)                     
#&gt;  data.table   * 1.12.8     2019-12-09 [1] CRAN (R 3.5.3)                     
#&gt;  DBI            1.1.0      2019-12-15 [1] CRAN (R 3.5.3)                     
#&gt;  desc           1.2.0      2018-05-01 [1] CRAN (R 3.5.3)                     
#&gt;  devtools       2.3.0      2020-04-10 [1] CRAN (R 3.5.3)                     
#&gt;  digest         0.6.25     2020-02-23 [1] CRAN (R 3.5.3)                     
#&gt;  dplyr          1.0.0      2020-05-29 [1] CRAN (R 3.5.3)                     
#&gt;  e1071          1.7-3      2019-11-26 [1] CRAN (R 3.5.3)                     
#&gt;  ellipsis       0.3.1      2020-05-15 [1] CRAN (R 3.5.3)                     
#&gt;  evaluate       0.14       2019-05-28 [1] CRAN (R 3.5.3)                     
#&gt;  fansi          0.4.1      2020-01-08 [1] CRAN (R 3.5.3)                     
#&gt;  farver         2.0.3      2020-01-16 [1] CRAN (R 3.5.3)                     
#&gt;  foreign        0.8-71     2018-07-20 [4] CRAN (R 3.5.2)                     
#&gt;  fs             1.4.1      2020-04-04 [1] CRAN (R 3.5.3)                     
#&gt;  generics       0.0.2      2018-11-29 [1] CRAN (R 3.5.3)                     
#&gt;  geojson        0.3.2      2019-01-31 [1] CRAN (R 3.5.3)                     
#&gt;  geojsonio      0.9.0      2020-02-13 [1] CRAN (R 3.5.3)                     
#&gt;  geojsonlint    0.4.0      2020-02-13 [1] CRAN (R 3.5.3)                     
#&gt;  ggh4x        * 0.1.1      2020-03-24 [1] Github (teunbrand/ggh4x@1a547cc)   
#&gt;  ggperiodic   * 1.0.0      2019-03-12 [1] CRAN (R 3.5.3)                     
#&gt;  ggplot2      * 3.3.2.9000 2020-06-25 [1] Github (tidyverse/ggplot2@ccd94e1) 
#&gt;  glue           1.4.1      2020-05-13 [1] CRAN (R 3.5.3)                     
#&gt;  gtable         0.3.0      2019-03-25 [1] CRAN (R 3.5.3)                     
#&gt;  here           0.1        2017-05-28 [1] CRAN (R 3.5.3)                     
#&gt;  highr          0.8        2019-03-20 [1] CRAN (R 3.5.3)                     
#&gt;  hms            0.5.3      2020-01-08 [1] CRAN (R 3.5.3)                     
#&gt;  htmltools      0.5.0      2020-06-16 [1] CRAN (R 3.5.3)                     
#&gt;  httpcode       0.3.0      2020-04-10 [1] CRAN (R 3.5.3)                     
#&gt;  irlba          2.3.3      2019-02-05 [1] CRAN (R 3.5.3)                     
#&gt;  janeaustenr    0.1.5      2017-06-10 [1] CRAN (R 3.5.3)                     
#&gt;  jqr            1.1.0      2018-10-22 [1] CRAN (R 3.5.3)                     
#&gt;  jsonlite       1.6.1      2020-02-02 [1] CRAN (R 3.5.3)                     
#&gt;  jsonvalidate   1.1.0      2019-06-25 [1] CRAN (R 3.5.3)                     
#&gt;  KernSmooth     2.23-15    2015-06-29 [4] CRAN (R 3.5.2)                     
#&gt;  knitr          1.29       2020-06-23 [1] CRAN (R 3.5.3)                     
#&gt;  labeling       0.3        2014-08-23 [1] CRAN (R 3.5.3)                     
#&gt;  lattice        0.20-38    2018-11-04 [4] CRAN (R 3.5.2)                     
#&gt;  lazyeval       0.2.2      2019-03-15 [1] CRAN (R 3.5.3)                     
#&gt;  lifecycle      0.2.0      2020-03-06 [1] CRAN (R 3.5.3)                     
#&gt;  lubridate      1.7.9      2020-06-08 [1] CRAN (R 3.5.3)                     
#&gt;  magrittr     * 1.5        2014-11-22 [1] CRAN (R 3.5.3)                     
#&gt;  maps           3.3.0      2018-04-03 [1] CRAN (R 3.5.3)                     
#&gt;  maptools       0.9-9      2019-12-01 [1] CRAN (R 3.5.3)                     
#&gt;  Matrix         1.2-16     2019-03-08 [4] CRAN (R 3.5.3)                     
#&gt;  memoise        1.1.0      2017-04-21 [1] CRAN (R 3.5.3)                     
#&gt;  metR         * 0.7.0      2020-04-21 [1] Github (eliocamp/metR@fa7ae32)     
#&gt;  munsell        0.5.0      2018-06-12 [1] CRAN (R 3.5.3)                     
#&gt;  ncdf4          1.17       2019-10-23 [1] CRAN (R 3.5.3)                     
#&gt;  nlme           3.1-137    2018-04-07 [4] CRAN (R 3.5.2)                     
#&gt;  pillar         1.4.4      2020-05-05 [1] CRAN (R 3.5.3)                     
#&gt;  pkgbuild       1.0.8      2020-05-07 [1] CRAN (R 3.5.3)                     
#&gt;  pkgconfig      2.0.3      2019-09-22 [1] CRAN (R 3.5.3)                     
#&gt;  pkgload        1.1.0      2020-05-29 [1] CRAN (R 3.5.3)                     
#&gt;  plyr           1.8.6      2020-03-03 [1] CRAN (R 3.5.3)                     
#&gt;  prettyunits    1.1.1      2020-01-24 [1] CRAN (R 3.5.3)                     
#&gt;  processx       3.4.2      2020-02-09 [1] CRAN (R 3.5.3)                     
#&gt;  prompt         1.0.0      2020-01-17 [1] Github (gaborcsardi/prompt@b332c42)
#&gt;  ps             1.3.3      2020-05-08 [1] CRAN (R 3.5.3)                     
#&gt;  purrr          0.3.4      2020-04-17 [1] CRAN (R 3.5.3)                     
#&gt;  R6             2.4.1      2019-11-12 [1] CRAN (R 3.5.3)                     
#&gt;  RColorBrewer   1.1-2      2014-12-07 [1] CRAN (R 3.5.3)                     
#&gt;  Rcpp           1.0.4.6    2020-04-09 [1] CRAN (R 3.5.3)                     
#&gt;  RCurl          1.98-1.2   2020-04-18 [1] CRAN (R 3.5.3)                     
#&gt;  readr          1.3.1      2018-12-21 [1] CRAN (R 3.5.3)                     
#&gt;  remotes        2.1.1      2020-02-15 [1] CRAN (R 3.5.3)                     
#&gt;  reshape2       1.4.3      2017-12-11 [1] CRAN (R 3.5.3)                     
#&gt;  rgdal          1.4-8      2019-11-27 [1] CRAN (R 3.5.3)                     
#&gt;  rgeos          0.5-2      2019-10-03 [1] CRAN (R 3.5.3)                     
#&gt;  rlang          0.4.6      2020-05-02 [1] CRAN (R 3.5.3)                     
#&gt;  rmapshaper     0.4.3      2020-01-28 [1] CRAN (R 3.5.3)                     
#&gt;  rmarkdown      2.3        2020-06-18 [1] CRAN (R 3.5.3)                     
#&gt;  rprojroot      1.3-2      2018-01-03 [1] CRAN (R 3.5.3)                     
#&gt;  rstudioapi     0.11       2020-02-07 [1] CRAN (R 3.5.3)                     
#&gt;  scales         1.1.1      2020-05-11 [1] CRAN (R 3.5.3)                     
#&gt;  sessioninfo    1.1.1      2018-11-05 [1] CRAN (R 3.5.3)                     
#&gt;  sf             0.9-0      2020-03-24 [1] CRAN (R 3.5.3)                     
#&gt;  SnowballC      0.6.0      2019-01-15 [1] CRAN (R 3.5.3)                     
#&gt;  sp             1.4-1      2020-02-28 [1] CRAN (R 3.5.3)                     
#&gt;  sticky         0.5.6.1    2020-03-16 [1] CRAN (R 3.5.3)                     
#&gt;  stringi        1.4.6      2020-02-17 [1] CRAN (R 3.5.3)                     
#&gt;  stringr        1.4.0      2019-02-10 [1] CRAN (R 3.5.3)                     
#&gt;  testthat       2.3.2      2020-03-02 [1] CRAN (R 3.5.3)                     
#&gt;  tibble         3.0.1      2020-04-20 [1] CRAN (R 3.5.3)                     
#&gt;  tidyr          1.1.0      2020-05-20 [1] CRAN (R 3.5.3)                     
#&gt;  tidyselect     1.1.0      2020-05-11 [1] CRAN (R 3.5.3)                     
#&gt;  tidytext       0.2.3      2020-03-04 [1] CRAN (R 3.5.3)                     
#&gt;  tokenizers     0.2.1      2018-03-29 [1] CRAN (R 3.5.3)                     
#&gt;  udunits2       0.13       2016-11-17 [1] CRAN (R 3.5.3)                     
#&gt;  units          0.6-6      2020-03-16 [1] CRAN (R 3.5.3)                     
#&gt;  usethis        1.6.1      2020-04-29 [1] CRAN (R 3.5.3)                     
#&gt;  V8             3.0.2      2020-03-14 [1] CRAN (R 3.5.3)                     
#&gt;  vctrs          0.3.1      2020-06-05 [1] CRAN (R 3.5.3)                     
#&gt;  widyr          0.1.2      2019-09-09 [1] CRAN (R 3.5.3)                     
#&gt;  withr          2.2.0      2020-04-20 [1] CRAN (R 3.5.3)                     
#&gt;  xfun           0.15       2020-06-21 [1] CRAN (R 3.5.3)                     
#&gt;  yaml           2.2.1      2020-02-01 [1] CRAN (R 3.5.3)                     
#&gt; 
#&gt; [1] /home/elio.campitelli/R/x86_64-pc-linux-gnu-library/3.5
#&gt; [2] /usr/local/lib/R/site-library
#&gt; [3] /usr/lib/R/site-library
#&gt; [4] /usr/lib/R/library</a:t>
            </a:r>
          </a:p>
          <a:p>
            <a:pPr lvl="0" marL="0" indent="0">
              <a:buNone/>
            </a:pPr>
            <a:r>
              <a:rPr/>
              <a:t>The current Git commit details are: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#&gt; Local:    master /home/elio.campitelli/asymsam
#&gt; Remote:   master @ origin (https://github.com/eliocamp/asymsam.git)
#&gt; Head:     [8078403] 2020-06-25: Adds some figures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Methods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metho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Spatial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EOF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700</a:t>
            </a:r>
            <a:r>
              <a:rPr/>
              <a:t> </a:t>
            </a:r>
            <a:r>
              <a:rPr/>
              <a:t>hPa</a:t>
            </a:r>
            <a:r>
              <a:rPr/>
              <a:t> </a:t>
            </a:r>
            <a:r>
              <a:rPr/>
              <a:t>geopotential</a:t>
            </a:r>
            <a:r>
              <a:rPr/>
              <a:t> </a:t>
            </a:r>
            <a:r>
              <a:rPr/>
              <a:t>height.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field</a:t>
            </a:r>
            <a:r>
              <a:rPr/>
              <a:t> </a:t>
            </a:r>
            <a:r>
              <a:rPr/>
              <a:t>(left),</a:t>
            </a:r>
            <a:r>
              <a:rPr/>
              <a:t> </a:t>
            </a:r>
            <a:r>
              <a:rPr/>
              <a:t>zonally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component</a:t>
            </a:r>
            <a:r>
              <a:rPr/>
              <a:t> </a:t>
            </a:r>
            <a:r>
              <a:rPr/>
              <a:t>(middle)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zonally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component</a:t>
            </a:r>
            <a:r>
              <a:rPr/>
              <a:t> </a:t>
            </a:r>
            <a:r>
              <a:rPr/>
              <a:t>(right).</a:t>
            </a:r>
            <a:r>
              <a:rPr/>
              <a:t> </a:t>
            </a:r>
            <a:r>
              <a:rPr/>
              <a:t>Arbitrary</a:t>
            </a:r>
            <a:r>
              <a:rPr/>
              <a:t> </a:t>
            </a:r>
            <a:r>
              <a:rPr/>
              <a:t>units.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87" y="1709738"/>
            <a:ext cx="1051353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Results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asymsam-timeseri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cor-lev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Correlation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level.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cross-corre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Cross</a:t>
            </a:r>
            <a:r>
              <a:rPr/>
              <a:t> </a:t>
            </a:r>
            <a:r>
              <a:rPr/>
              <a:t>correlation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levels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Full,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figures/2d-reg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90600" y="127000"/>
            <a:ext cx="10160000" cy="6032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77800" y="6159500"/>
            <a:ext cx="11772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geopotential</a:t>
            </a:r>
            <a:r>
              <a:rPr/>
              <a:t> </a:t>
            </a:r>
            <a:r>
              <a:rPr/>
              <a:t>height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30,</a:t>
            </a:r>
            <a:r>
              <a:rPr/>
              <a:t> </a:t>
            </a:r>
            <a:r>
              <a:rPr/>
              <a:t>300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700</a:t>
            </a:r>
            <a:r>
              <a:rPr/>
              <a:t> </a:t>
            </a:r>
            <a:r>
              <a:rPr/>
              <a:t>hPa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Full,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Asymmetric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SAM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indices,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regressions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itsef.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WPS Presentation</Application>
  <PresentationFormat>On-screen Show (16:10)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4" baseType="lpstr">
      <vt:lpstr>Arial</vt:lpstr>
      <vt:lpstr>SimSun</vt:lpstr>
      <vt:lpstr>Wingdings</vt:lpstr>
      <vt:lpstr>Gotham Book</vt:lpstr>
      <vt:lpstr>Fira Code</vt:lpstr>
      <vt:lpstr>Arial Black</vt:lpstr>
      <vt:lpstr>Calibri</vt:lpstr>
      <vt:lpstr>微软雅黑</vt:lpstr>
      <vt:lpstr>FZHei-B01</vt:lpstr>
      <vt:lpstr/>
      <vt:lpstr>Arial Unicode MS</vt:lpstr>
      <vt:lpstr>DejaVu Sans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 simétrico y asimétrico</dc:title>
  <dc:creator>Elio Campitelli</dc:creator>
  <cp:keywords/>
  <dcterms:created xsi:type="dcterms:W3CDTF">2020-06-29T17:30:27Z</dcterms:created>
  <dcterms:modified xsi:type="dcterms:W3CDTF">2020-06-29T17:30:27Z</dcterms:modified>
</cp:coreProperties>
</file>